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5" r:id="rId4"/>
    <p:sldId id="266" r:id="rId5"/>
    <p:sldId id="261" r:id="rId6"/>
    <p:sldId id="262" r:id="rId7"/>
    <p:sldId id="263" r:id="rId8"/>
    <p:sldId id="264" r:id="rId9"/>
    <p:sldId id="257" r:id="rId10"/>
    <p:sldId id="267" r:id="rId11"/>
    <p:sldId id="268" r:id="rId12"/>
    <p:sldId id="269" r:id="rId13"/>
    <p:sldId id="270" r:id="rId14"/>
    <p:sldId id="259" r:id="rId15"/>
    <p:sldId id="273" r:id="rId16"/>
    <p:sldId id="274" r:id="rId17"/>
    <p:sldId id="275" r:id="rId18"/>
    <p:sldId id="260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5" r:id="rId27"/>
    <p:sldId id="286" r:id="rId28"/>
    <p:sldId id="284" r:id="rId29"/>
    <p:sldId id="28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96875">
              <a:srgbClr val="C7E0E6"/>
            </a:gs>
            <a:gs pos="93750">
              <a:srgbClr val="C9E1E7"/>
            </a:gs>
            <a:gs pos="87500">
              <a:srgbClr val="CDE3E9"/>
            </a:gs>
            <a:gs pos="75000">
              <a:srgbClr val="D4E7EC"/>
            </a:gs>
            <a:gs pos="50000">
              <a:srgbClr val="E2EFF2"/>
            </a:gs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89212" y="2514598"/>
            <a:ext cx="8915399" cy="2262781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rgbClr val="00B050"/>
                </a:solidFill>
              </a:rPr>
              <a:t>Dabasi Kossuth Lajos Általános Iskola </a:t>
            </a:r>
            <a:endParaRPr lang="hu-HU" dirty="0">
              <a:solidFill>
                <a:srgbClr val="00B050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2800" dirty="0" smtClean="0">
                <a:solidFill>
                  <a:srgbClr val="00B050"/>
                </a:solidFill>
              </a:rPr>
              <a:t>„Zöld iskola”</a:t>
            </a:r>
            <a:endParaRPr lang="hu-HU" sz="2800" dirty="0">
              <a:solidFill>
                <a:srgbClr val="00B05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97" y="356287"/>
            <a:ext cx="3916927" cy="260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53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solidFill>
                  <a:srgbClr val="00B050"/>
                </a:solidFill>
              </a:rPr>
              <a:t/>
            </a:r>
            <a:br>
              <a:rPr lang="hu-HU" dirty="0">
                <a:solidFill>
                  <a:srgbClr val="00B050"/>
                </a:solidFill>
              </a:rPr>
            </a:b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989" y="-1"/>
            <a:ext cx="10322011" cy="686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90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568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70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751" y="-1"/>
            <a:ext cx="10330249" cy="686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59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568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57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00B050"/>
                </a:solidFill>
              </a:rPr>
              <a:t>Zöldsuli</a:t>
            </a:r>
            <a:r>
              <a:rPr lang="hu-HU" dirty="0" smtClean="0">
                <a:solidFill>
                  <a:srgbClr val="00B050"/>
                </a:solidFill>
              </a:rPr>
              <a:t> Zöldjei Egyesület</a:t>
            </a:r>
            <a:endParaRPr lang="hu-HU" dirty="0">
              <a:solidFill>
                <a:srgbClr val="00B05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400" dirty="0">
                <a:solidFill>
                  <a:srgbClr val="00B050"/>
                </a:solidFill>
              </a:rPr>
              <a:t>A Kossuth Lajos Általános Iskolában Madarak és Fák Napján megalakult a </a:t>
            </a:r>
            <a:r>
              <a:rPr lang="hu-HU" sz="2400" b="1" dirty="0" err="1">
                <a:solidFill>
                  <a:srgbClr val="00B050"/>
                </a:solidFill>
              </a:rPr>
              <a:t>ZeZe</a:t>
            </a:r>
            <a:r>
              <a:rPr lang="hu-HU" sz="2400" b="1" dirty="0">
                <a:solidFill>
                  <a:srgbClr val="00B050"/>
                </a:solidFill>
              </a:rPr>
              <a:t>, azaz a </a:t>
            </a:r>
            <a:r>
              <a:rPr lang="hu-HU" sz="2400" b="1" dirty="0" err="1">
                <a:solidFill>
                  <a:srgbClr val="00B050"/>
                </a:solidFill>
              </a:rPr>
              <a:t>Zöldsuli</a:t>
            </a:r>
            <a:r>
              <a:rPr lang="hu-HU" sz="2400" b="1" dirty="0">
                <a:solidFill>
                  <a:srgbClr val="00B050"/>
                </a:solidFill>
              </a:rPr>
              <a:t> Zöldjei Egyesület</a:t>
            </a:r>
            <a:r>
              <a:rPr lang="hu-HU" sz="2400" dirty="0">
                <a:solidFill>
                  <a:srgbClr val="00B050"/>
                </a:solidFill>
              </a:rPr>
              <a:t>. A </a:t>
            </a:r>
            <a:r>
              <a:rPr lang="hu-HU" sz="2400" dirty="0" err="1">
                <a:solidFill>
                  <a:srgbClr val="00B050"/>
                </a:solidFill>
              </a:rPr>
              <a:t>ZeZe</a:t>
            </a:r>
            <a:r>
              <a:rPr lang="hu-HU" sz="2400" dirty="0">
                <a:solidFill>
                  <a:srgbClr val="00B050"/>
                </a:solidFill>
              </a:rPr>
              <a:t> ünnepélyes fogadalom keretében Kőszegi Zoltán </a:t>
            </a:r>
            <a:r>
              <a:rPr lang="hu-HU" sz="2400" dirty="0" smtClean="0">
                <a:solidFill>
                  <a:srgbClr val="00B050"/>
                </a:solidFill>
              </a:rPr>
              <a:t>polgármester </a:t>
            </a:r>
            <a:r>
              <a:rPr lang="hu-HU" sz="2400" dirty="0">
                <a:solidFill>
                  <a:srgbClr val="00B050"/>
                </a:solidFill>
              </a:rPr>
              <a:t>u</a:t>
            </a:r>
            <a:r>
              <a:rPr lang="hu-HU" sz="2400" dirty="0" smtClean="0">
                <a:solidFill>
                  <a:srgbClr val="00B050"/>
                </a:solidFill>
              </a:rPr>
              <a:t>rat </a:t>
            </a:r>
            <a:r>
              <a:rPr lang="hu-HU" sz="2400" dirty="0">
                <a:solidFill>
                  <a:srgbClr val="00B050"/>
                </a:solidFill>
              </a:rPr>
              <a:t>választotta meg tiszteletbeli elnökének. A 11 tagú lelkes kis csapat zöldszolgálatot hozott létre, melynek küldetése a természet és a környezet védelme. Ennek érdekében már többször gyűjtöttek </a:t>
            </a:r>
            <a:r>
              <a:rPr lang="hu-HU" sz="2400" dirty="0" smtClean="0">
                <a:solidFill>
                  <a:srgbClr val="00B050"/>
                </a:solidFill>
              </a:rPr>
              <a:t>szemetet (pl.: </a:t>
            </a:r>
            <a:r>
              <a:rPr lang="hu-HU" sz="2400" dirty="0" err="1" smtClean="0">
                <a:solidFill>
                  <a:srgbClr val="00B050"/>
                </a:solidFill>
              </a:rPr>
              <a:t>Teszedd</a:t>
            </a:r>
            <a:r>
              <a:rPr lang="hu-HU" sz="2400" dirty="0" smtClean="0">
                <a:solidFill>
                  <a:srgbClr val="00B050"/>
                </a:solidFill>
              </a:rPr>
              <a:t>), </a:t>
            </a:r>
            <a:r>
              <a:rPr lang="hu-HU" sz="2400" dirty="0">
                <a:solidFill>
                  <a:srgbClr val="00B050"/>
                </a:solidFill>
              </a:rPr>
              <a:t>és táblákkal hívták fel dabasi diákok és felnőttek figyelmét a környezet védelmére.</a:t>
            </a:r>
          </a:p>
        </p:txBody>
      </p:sp>
    </p:spTree>
    <p:extLst>
      <p:ext uri="{BB962C8B-B14F-4D97-AF65-F5344CB8AC3E}">
        <p14:creationId xmlns:p14="http://schemas.microsoft.com/office/powerpoint/2010/main" val="3034827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49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48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40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B050"/>
                </a:solidFill>
              </a:rPr>
              <a:t>Partneri együttműködés, programok</a:t>
            </a:r>
            <a:endParaRPr lang="hu-HU" dirty="0">
              <a:solidFill>
                <a:srgbClr val="00B05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3805882"/>
          </a:xfrm>
        </p:spPr>
        <p:txBody>
          <a:bodyPr>
            <a:normAutofit lnSpcReduction="10000"/>
          </a:bodyPr>
          <a:lstStyle/>
          <a:p>
            <a:r>
              <a:rPr lang="hu-HU" dirty="0" smtClean="0">
                <a:solidFill>
                  <a:srgbClr val="00B050"/>
                </a:solidFill>
              </a:rPr>
              <a:t>Dabas Város Önkormányzata /pl.: D-alma/</a:t>
            </a:r>
          </a:p>
          <a:p>
            <a:r>
              <a:rPr lang="hu-HU" dirty="0" smtClean="0">
                <a:solidFill>
                  <a:srgbClr val="00B050"/>
                </a:solidFill>
              </a:rPr>
              <a:t>Klebelsberg Intézményfenntartó Központ /pl.: „Kis természettudósok” vetélkedő/</a:t>
            </a:r>
          </a:p>
          <a:p>
            <a:r>
              <a:rPr lang="hu-HU" dirty="0" smtClean="0">
                <a:solidFill>
                  <a:srgbClr val="00B050"/>
                </a:solidFill>
              </a:rPr>
              <a:t>„2. sz. „Új bóbita” óvoda /Együttműködési megállapodás, ötlet/</a:t>
            </a:r>
          </a:p>
          <a:p>
            <a:r>
              <a:rPr lang="hu-HU" dirty="0" smtClean="0">
                <a:solidFill>
                  <a:srgbClr val="00B050"/>
                </a:solidFill>
              </a:rPr>
              <a:t>Egyesületek  </a:t>
            </a:r>
          </a:p>
          <a:p>
            <a:r>
              <a:rPr lang="hu-HU" dirty="0" smtClean="0">
                <a:solidFill>
                  <a:srgbClr val="00B050"/>
                </a:solidFill>
              </a:rPr>
              <a:t>Civil szervezetek /pl.: elektronikai hulladék, elemgyűjtés/</a:t>
            </a:r>
          </a:p>
          <a:p>
            <a:r>
              <a:rPr lang="hu-HU" dirty="0" smtClean="0">
                <a:solidFill>
                  <a:srgbClr val="00B050"/>
                </a:solidFill>
              </a:rPr>
              <a:t>Szülők /pl.: papírgyűjtés/ </a:t>
            </a:r>
          </a:p>
          <a:p>
            <a:r>
              <a:rPr lang="hu-HU" dirty="0" smtClean="0">
                <a:solidFill>
                  <a:srgbClr val="00B050"/>
                </a:solidFill>
              </a:rPr>
              <a:t>Világnapok /pl.: Föld napja/</a:t>
            </a:r>
          </a:p>
          <a:p>
            <a:r>
              <a:rPr lang="hu-HU" dirty="0" smtClean="0">
                <a:solidFill>
                  <a:srgbClr val="00B050"/>
                </a:solidFill>
              </a:rPr>
              <a:t>HAPPY hét</a:t>
            </a:r>
          </a:p>
          <a:p>
            <a:r>
              <a:rPr lang="hu-HU" dirty="0" smtClean="0">
                <a:solidFill>
                  <a:srgbClr val="00B050"/>
                </a:solidFill>
              </a:rPr>
              <a:t>Európai Hulladékcsökkentési Hét</a:t>
            </a:r>
          </a:p>
          <a:p>
            <a:endParaRPr lang="hu-HU" dirty="0" smtClean="0">
              <a:solidFill>
                <a:srgbClr val="00B050"/>
              </a:solidFill>
            </a:endParaRPr>
          </a:p>
          <a:p>
            <a:endParaRPr lang="hu-H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260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1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B050"/>
                </a:solidFill>
              </a:rPr>
              <a:t>Pedagógiai programunk</a:t>
            </a:r>
            <a:endParaRPr lang="hu-HU" dirty="0">
              <a:solidFill>
                <a:srgbClr val="00B05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B050"/>
                </a:solidFill>
              </a:rPr>
              <a:t>Megújulás</a:t>
            </a:r>
          </a:p>
          <a:p>
            <a:r>
              <a:rPr lang="hu-HU" dirty="0" smtClean="0">
                <a:solidFill>
                  <a:srgbClr val="00B050"/>
                </a:solidFill>
              </a:rPr>
              <a:t>Önnevelés</a:t>
            </a:r>
          </a:p>
          <a:p>
            <a:r>
              <a:rPr lang="hu-HU" dirty="0" smtClean="0">
                <a:solidFill>
                  <a:srgbClr val="00B050"/>
                </a:solidFill>
              </a:rPr>
              <a:t>Komplex személyiségfejlesztés</a:t>
            </a:r>
          </a:p>
          <a:p>
            <a:r>
              <a:rPr lang="hu-HU" dirty="0" smtClean="0">
                <a:solidFill>
                  <a:srgbClr val="00B050"/>
                </a:solidFill>
              </a:rPr>
              <a:t>Pozitív jövőkép</a:t>
            </a:r>
          </a:p>
          <a:p>
            <a:r>
              <a:rPr lang="hu-HU" dirty="0" smtClean="0">
                <a:solidFill>
                  <a:srgbClr val="00B050"/>
                </a:solidFill>
              </a:rPr>
              <a:t>Környezeti- és egészségnevelési program</a:t>
            </a:r>
          </a:p>
          <a:p>
            <a:r>
              <a:rPr lang="hu-HU" dirty="0" smtClean="0">
                <a:solidFill>
                  <a:srgbClr val="00B050"/>
                </a:solidFill>
              </a:rPr>
              <a:t>Tanulmányi kirándulások /állatkert, medvepark, vadaspark, Budai-hegyek, </a:t>
            </a:r>
            <a:r>
              <a:rPr lang="hu-HU" dirty="0" err="1" smtClean="0">
                <a:solidFill>
                  <a:srgbClr val="00B050"/>
                </a:solidFill>
              </a:rPr>
              <a:t>Tropicárium</a:t>
            </a:r>
            <a:r>
              <a:rPr lang="hu-HU" dirty="0" smtClean="0">
                <a:solidFill>
                  <a:srgbClr val="00B050"/>
                </a:solidFill>
              </a:rPr>
              <a:t>, Planetárium, </a:t>
            </a:r>
            <a:r>
              <a:rPr lang="hu-HU" dirty="0" err="1" smtClean="0">
                <a:solidFill>
                  <a:srgbClr val="00B050"/>
                </a:solidFill>
              </a:rPr>
              <a:t>Pál-völgyi-barlang</a:t>
            </a:r>
            <a:r>
              <a:rPr lang="hu-HU" dirty="0" smtClean="0">
                <a:solidFill>
                  <a:srgbClr val="00B050"/>
                </a:solidFill>
              </a:rPr>
              <a:t>, arborétum, helyi természeti értékeink, hulladék-feldolgozó  üzem stb./ </a:t>
            </a:r>
            <a:endParaRPr lang="hu-H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305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56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568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10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3" y="1"/>
            <a:ext cx="5115696" cy="341046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64" y="0"/>
            <a:ext cx="5115698" cy="341046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3" y="3459891"/>
            <a:ext cx="5115697" cy="341046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64" y="3459890"/>
            <a:ext cx="5115698" cy="341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8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32" y="1"/>
            <a:ext cx="4492368" cy="3369276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378" y="3490783"/>
            <a:ext cx="4489622" cy="336721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0"/>
            <a:ext cx="5040585" cy="334785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78" y="3480652"/>
            <a:ext cx="4503131" cy="337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69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941" y="15874"/>
            <a:ext cx="10289059" cy="6859373"/>
          </a:xfrm>
        </p:spPr>
      </p:pic>
    </p:spTree>
    <p:extLst>
      <p:ext uri="{BB962C8B-B14F-4D97-AF65-F5344CB8AC3E}">
        <p14:creationId xmlns:p14="http://schemas.microsoft.com/office/powerpoint/2010/main" val="994463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3" y="15874"/>
            <a:ext cx="10256108" cy="6837405"/>
          </a:xfrm>
        </p:spPr>
      </p:pic>
    </p:spTree>
    <p:extLst>
      <p:ext uri="{BB962C8B-B14F-4D97-AF65-F5344CB8AC3E}">
        <p14:creationId xmlns:p14="http://schemas.microsoft.com/office/powerpoint/2010/main" val="1949928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600" dirty="0">
                <a:solidFill>
                  <a:srgbClr val="00B050"/>
                </a:solidFill>
              </a:rPr>
              <a:t>„Dabas, Kossuth Lajos Általános Iskola komplex megújuló </a:t>
            </a:r>
            <a:r>
              <a:rPr lang="hu-HU" sz="2600" dirty="0" smtClean="0">
                <a:solidFill>
                  <a:srgbClr val="00B050"/>
                </a:solidFill>
              </a:rPr>
              <a:t>energia felhasználás</a:t>
            </a:r>
            <a:r>
              <a:rPr lang="hu-HU" sz="2600" dirty="0">
                <a:solidFill>
                  <a:srgbClr val="00B050"/>
                </a:solidFill>
              </a:rPr>
              <a:t>, mintaprojekt létrehozása”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hu-HU" dirty="0">
                <a:solidFill>
                  <a:srgbClr val="00B050"/>
                </a:solidFill>
              </a:rPr>
              <a:t>A projekt elsődleges </a:t>
            </a:r>
            <a:r>
              <a:rPr lang="hu-HU" dirty="0" smtClean="0">
                <a:solidFill>
                  <a:srgbClr val="00B050"/>
                </a:solidFill>
              </a:rPr>
              <a:t>hosszú távú </a:t>
            </a:r>
            <a:r>
              <a:rPr lang="hu-HU" dirty="0">
                <a:solidFill>
                  <a:srgbClr val="00B050"/>
                </a:solidFill>
              </a:rPr>
              <a:t>és közvetlen célja a tervezett rendszer kiépítése és </a:t>
            </a:r>
            <a:r>
              <a:rPr lang="hu-HU" dirty="0" smtClean="0">
                <a:solidFill>
                  <a:srgbClr val="00B050"/>
                </a:solidFill>
              </a:rPr>
              <a:t>üzembe helyezése </a:t>
            </a:r>
            <a:r>
              <a:rPr lang="hu-HU" dirty="0">
                <a:solidFill>
                  <a:srgbClr val="00B050"/>
                </a:solidFill>
              </a:rPr>
              <a:t>után az üzemeltetési költségek drasztikus </a:t>
            </a:r>
            <a:r>
              <a:rPr lang="hu-HU" dirty="0" smtClean="0">
                <a:solidFill>
                  <a:srgbClr val="00B050"/>
                </a:solidFill>
              </a:rPr>
              <a:t>csökkentése, valamint </a:t>
            </a:r>
            <a:r>
              <a:rPr lang="hu-HU" dirty="0">
                <a:solidFill>
                  <a:srgbClr val="00B050"/>
                </a:solidFill>
              </a:rPr>
              <a:t>a jelenlegi globális célok szerinti környezeti terhelések </a:t>
            </a:r>
            <a:r>
              <a:rPr lang="hu-HU" dirty="0" smtClean="0">
                <a:solidFill>
                  <a:srgbClr val="00B050"/>
                </a:solidFill>
              </a:rPr>
              <a:t>jelentős csökkentése </a:t>
            </a:r>
            <a:r>
              <a:rPr lang="hu-HU" dirty="0">
                <a:solidFill>
                  <a:srgbClr val="00B050"/>
                </a:solidFill>
              </a:rPr>
              <a:t>volt. A program 2013-ban zárult, és remélhetőleg az </a:t>
            </a:r>
            <a:r>
              <a:rPr lang="hu-HU" dirty="0" smtClean="0">
                <a:solidFill>
                  <a:srgbClr val="00B050"/>
                </a:solidFill>
              </a:rPr>
              <a:t>iskola és </a:t>
            </a:r>
            <a:r>
              <a:rPr lang="hu-HU" dirty="0">
                <a:solidFill>
                  <a:srgbClr val="00B050"/>
                </a:solidFill>
              </a:rPr>
              <a:t>a település sokáig fogja élvezni ennek a gyümölcsét. A </a:t>
            </a:r>
            <a:r>
              <a:rPr lang="hu-HU" dirty="0" smtClean="0">
                <a:solidFill>
                  <a:srgbClr val="00B050"/>
                </a:solidFill>
              </a:rPr>
              <a:t>pályázaton elnyert </a:t>
            </a:r>
            <a:r>
              <a:rPr lang="hu-HU" dirty="0">
                <a:solidFill>
                  <a:srgbClr val="00B050"/>
                </a:solidFill>
              </a:rPr>
              <a:t>több 101.550.451 Ft mellé az önkormányzat is </a:t>
            </a:r>
            <a:r>
              <a:rPr lang="hu-HU" dirty="0" smtClean="0">
                <a:solidFill>
                  <a:srgbClr val="00B050"/>
                </a:solidFill>
              </a:rPr>
              <a:t>hozzájárult 11.283.383 </a:t>
            </a:r>
            <a:r>
              <a:rPr lang="hu-HU" dirty="0">
                <a:solidFill>
                  <a:srgbClr val="00B050"/>
                </a:solidFill>
              </a:rPr>
              <a:t>Ft-tal.</a:t>
            </a:r>
          </a:p>
        </p:txBody>
      </p:sp>
    </p:spTree>
    <p:extLst>
      <p:ext uri="{BB962C8B-B14F-4D97-AF65-F5344CB8AC3E}">
        <p14:creationId xmlns:p14="http://schemas.microsoft.com/office/powerpoint/2010/main" val="4214913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989" y="-1"/>
            <a:ext cx="10322011" cy="6863039"/>
          </a:xfrm>
        </p:spPr>
      </p:pic>
    </p:spTree>
    <p:extLst>
      <p:ext uri="{BB962C8B-B14F-4D97-AF65-F5344CB8AC3E}">
        <p14:creationId xmlns:p14="http://schemas.microsoft.com/office/powerpoint/2010/main" val="2354831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B050"/>
                </a:solidFill>
              </a:rPr>
              <a:t>Tervek a jövőre nézve</a:t>
            </a:r>
            <a:endParaRPr lang="hu-HU" dirty="0">
              <a:solidFill>
                <a:srgbClr val="00B05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B050"/>
                </a:solidFill>
              </a:rPr>
              <a:t>Gyakorlókert</a:t>
            </a:r>
          </a:p>
          <a:p>
            <a:r>
              <a:rPr lang="hu-HU" dirty="0" err="1" smtClean="0">
                <a:solidFill>
                  <a:srgbClr val="00B050"/>
                </a:solidFill>
              </a:rPr>
              <a:t>Ökoiskola</a:t>
            </a:r>
            <a:endParaRPr lang="hu-HU" dirty="0" smtClean="0">
              <a:solidFill>
                <a:srgbClr val="00B050"/>
              </a:solidFill>
            </a:endParaRPr>
          </a:p>
          <a:p>
            <a:r>
              <a:rPr lang="hu-HU" dirty="0" smtClean="0">
                <a:solidFill>
                  <a:srgbClr val="00B050"/>
                </a:solidFill>
              </a:rPr>
              <a:t>Még </a:t>
            </a:r>
            <a:r>
              <a:rPr lang="hu-HU" dirty="0" err="1" smtClean="0">
                <a:solidFill>
                  <a:srgbClr val="00B050"/>
                </a:solidFill>
              </a:rPr>
              <a:t>szervezetteb</a:t>
            </a:r>
            <a:r>
              <a:rPr lang="hu-HU" dirty="0" smtClean="0">
                <a:solidFill>
                  <a:srgbClr val="00B050"/>
                </a:solidFill>
              </a:rPr>
              <a:t> forma</a:t>
            </a:r>
          </a:p>
          <a:p>
            <a:r>
              <a:rPr lang="hu-HU" dirty="0" smtClean="0">
                <a:solidFill>
                  <a:srgbClr val="00B050"/>
                </a:solidFill>
              </a:rPr>
              <a:t>Szülők nagyobb mértékű bevonása</a:t>
            </a:r>
          </a:p>
        </p:txBody>
      </p:sp>
    </p:spTree>
    <p:extLst>
      <p:ext uri="{BB962C8B-B14F-4D97-AF65-F5344CB8AC3E}">
        <p14:creationId xmlns:p14="http://schemas.microsoft.com/office/powerpoint/2010/main" val="369402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46006" y="2428196"/>
            <a:ext cx="8911687" cy="1280890"/>
          </a:xfrm>
        </p:spPr>
        <p:txBody>
          <a:bodyPr>
            <a:normAutofit/>
          </a:bodyPr>
          <a:lstStyle/>
          <a:p>
            <a:r>
              <a:rPr lang="hu-HU" sz="4800" dirty="0" smtClean="0">
                <a:solidFill>
                  <a:srgbClr val="00B050"/>
                </a:solidFill>
              </a:rPr>
              <a:t>Köszönöm a figyelmet!</a:t>
            </a:r>
            <a:endParaRPr lang="hu-HU" sz="4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542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45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39" y="0"/>
            <a:ext cx="967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14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00B050"/>
                </a:solidFill>
              </a:rPr>
              <a:t>Iskolánk környezete</a:t>
            </a:r>
            <a:endParaRPr lang="hu-HU" dirty="0">
              <a:solidFill>
                <a:srgbClr val="00B05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92925" y="1383957"/>
            <a:ext cx="8915400" cy="521043"/>
          </a:xfrm>
        </p:spPr>
        <p:txBody>
          <a:bodyPr/>
          <a:lstStyle/>
          <a:p>
            <a:r>
              <a:rPr lang="hu-HU" dirty="0" smtClean="0">
                <a:solidFill>
                  <a:srgbClr val="00B050"/>
                </a:solidFill>
              </a:rPr>
              <a:t>Cél: minél több zöld terület /füvesítés, fásítás/</a:t>
            </a:r>
          </a:p>
          <a:p>
            <a:pPr marL="0" indent="0">
              <a:buNone/>
            </a:pPr>
            <a:endParaRPr lang="hu-HU" dirty="0" smtClean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1" y="1874108"/>
            <a:ext cx="6414745" cy="426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01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54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59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19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00B050"/>
                </a:solidFill>
              </a:rPr>
              <a:t>TÁMOP-3.1.4-09 / 1-2009-0014</a:t>
            </a:r>
            <a:r>
              <a:rPr lang="hu-HU" b="1" dirty="0"/>
              <a:t/>
            </a:r>
            <a:br>
              <a:rPr lang="hu-HU" b="1" dirty="0"/>
            </a:br>
            <a:r>
              <a:rPr lang="hu-HU" sz="2500" b="1" dirty="0" smtClean="0">
                <a:solidFill>
                  <a:srgbClr val="00B050"/>
                </a:solidFill>
              </a:rPr>
              <a:t>/kifutó év, de megyünk tovább/</a:t>
            </a:r>
            <a:endParaRPr lang="hu-HU" sz="2500" dirty="0">
              <a:solidFill>
                <a:srgbClr val="00B05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784389" y="1993557"/>
            <a:ext cx="7315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B050"/>
                </a:solidFill>
              </a:rPr>
              <a:t>3 hetet meghaladó projekt /projektoktatás</a:t>
            </a:r>
            <a:r>
              <a:rPr lang="hu-HU" dirty="0" smtClean="0">
                <a:solidFill>
                  <a:srgbClr val="00B050"/>
                </a:solidFill>
              </a:rPr>
              <a:t>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B050"/>
                </a:solidFill>
              </a:rPr>
              <a:t>Tavaly: „Víz az élet”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B050"/>
                </a:solidFill>
              </a:rPr>
              <a:t>Téma-hét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B050"/>
                </a:solidFill>
              </a:rPr>
              <a:t>Tavaly: „</a:t>
            </a:r>
            <a:r>
              <a:rPr lang="hu-HU" dirty="0" err="1" smtClean="0">
                <a:solidFill>
                  <a:srgbClr val="00B050"/>
                </a:solidFill>
              </a:rPr>
              <a:t>Tökjó</a:t>
            </a:r>
            <a:r>
              <a:rPr lang="hu-HU" dirty="0" smtClean="0">
                <a:solidFill>
                  <a:srgbClr val="00B050"/>
                </a:solidFill>
              </a:rPr>
              <a:t>” hét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B050"/>
                </a:solidFill>
              </a:rPr>
              <a:t>Környezetvédelmi előadások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B050"/>
                </a:solidFill>
              </a:rPr>
              <a:t>Együttműködés más szervezetekkel /pl.: Felső-Homokhátság Vidékfejlesztési Egyesület, Nemzeti parkok képviselői/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B050"/>
                </a:solidFill>
              </a:rPr>
              <a:t>Változatos programok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B050"/>
                </a:solidFill>
              </a:rPr>
              <a:t>Minden köré épül /órák, iskola díszítése, rendezvények, honlap/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B050"/>
                </a:solidFill>
              </a:rPr>
              <a:t>Szülők bevonása</a:t>
            </a:r>
          </a:p>
          <a:p>
            <a:endParaRPr lang="hu-HU" dirty="0" smtClean="0">
              <a:solidFill>
                <a:srgbClr val="00B050"/>
              </a:solidFill>
            </a:endParaRPr>
          </a:p>
          <a:p>
            <a:endParaRPr lang="hu-HU" dirty="0" smtClean="0">
              <a:solidFill>
                <a:srgbClr val="00B050"/>
              </a:solidFill>
            </a:endParaRPr>
          </a:p>
          <a:p>
            <a:endParaRPr lang="hu-HU" dirty="0" smtClean="0">
              <a:solidFill>
                <a:srgbClr val="00B050"/>
              </a:solidFill>
            </a:endParaRPr>
          </a:p>
          <a:p>
            <a:endParaRPr lang="hu-HU" dirty="0" smtClean="0">
              <a:solidFill>
                <a:srgbClr val="00B050"/>
              </a:solidFill>
            </a:endParaRPr>
          </a:p>
          <a:p>
            <a:endParaRPr lang="hu-HU" dirty="0" smtClean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90153453"/>
      </p:ext>
    </p:extLst>
  </p:cSld>
  <p:clrMapOvr>
    <a:masterClrMapping/>
  </p:clrMapOvr>
</p:sld>
</file>

<file path=ppt/theme/theme1.xml><?xml version="1.0" encoding="utf-8"?>
<a:theme xmlns:a="http://schemas.openxmlformats.org/drawingml/2006/main" name="Szálak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374</TotalTime>
  <Words>300</Words>
  <Application>Microsoft Office PowerPoint</Application>
  <PresentationFormat>Szélesvásznú</PresentationFormat>
  <Paragraphs>46</Paragraphs>
  <Slides>29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33" baseType="lpstr">
      <vt:lpstr>Arial</vt:lpstr>
      <vt:lpstr>Century Gothic</vt:lpstr>
      <vt:lpstr>Wingdings 3</vt:lpstr>
      <vt:lpstr>Szálak</vt:lpstr>
      <vt:lpstr>Dabasi Kossuth Lajos Általános Iskola </vt:lpstr>
      <vt:lpstr>Pedagógiai programunk</vt:lpstr>
      <vt:lpstr>PowerPoint bemutató</vt:lpstr>
      <vt:lpstr>PowerPoint bemutató</vt:lpstr>
      <vt:lpstr>Iskolánk környezete</vt:lpstr>
      <vt:lpstr>PowerPoint bemutató</vt:lpstr>
      <vt:lpstr>PowerPoint bemutató</vt:lpstr>
      <vt:lpstr>PowerPoint bemutató</vt:lpstr>
      <vt:lpstr>TÁMOP-3.1.4-09 / 1-2009-0014 /kifutó év, de megyünk tovább/</vt:lpstr>
      <vt:lpstr> </vt:lpstr>
      <vt:lpstr>PowerPoint bemutató</vt:lpstr>
      <vt:lpstr>PowerPoint bemutató</vt:lpstr>
      <vt:lpstr>PowerPoint bemutató</vt:lpstr>
      <vt:lpstr>Zöldsuli Zöldjei Egyesület</vt:lpstr>
      <vt:lpstr>PowerPoint bemutató</vt:lpstr>
      <vt:lpstr>PowerPoint bemutató</vt:lpstr>
      <vt:lpstr>PowerPoint bemutató</vt:lpstr>
      <vt:lpstr>Partneri együttműködés, programok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„Dabas, Kossuth Lajos Általános Iskola komplex megújuló energia felhasználás, mintaprojekt létrehozása”</vt:lpstr>
      <vt:lpstr>PowerPoint bemutató</vt:lpstr>
      <vt:lpstr>Tervek a jövőre nézve</vt:lpstr>
      <vt:lpstr>Köszönöm a figyelmet!</vt:lpstr>
    </vt:vector>
  </TitlesOfParts>
  <Company>Dabasi Kossuth Lajos Általános Iskola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Dabasi Kossuth Lajos Általános Iskola </dc:title>
  <dc:creator>Tamás Roland</dc:creator>
  <cp:lastModifiedBy>Tamás Roland</cp:lastModifiedBy>
  <cp:revision>28</cp:revision>
  <dcterms:created xsi:type="dcterms:W3CDTF">2015-11-04T09:47:03Z</dcterms:created>
  <dcterms:modified xsi:type="dcterms:W3CDTF">2015-11-05T13:35:54Z</dcterms:modified>
</cp:coreProperties>
</file>